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1" r:id="rId3"/>
    <p:sldId id="292" r:id="rId4"/>
    <p:sldId id="293" r:id="rId5"/>
    <p:sldId id="259" r:id="rId6"/>
    <p:sldId id="261" r:id="rId7"/>
    <p:sldId id="277" r:id="rId8"/>
  </p:sldIdLst>
  <p:sldSz cx="9144000" cy="6858000" type="screen4x3"/>
  <p:notesSz cx="6858000" cy="91440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EAEAEA"/>
    <a:srgbClr val="1B9AD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36" autoAdjust="0"/>
    <p:restoredTop sz="94660" autoAdjust="0"/>
  </p:normalViewPr>
  <p:slideViewPr>
    <p:cSldViewPr>
      <p:cViewPr varScale="1">
        <p:scale>
          <a:sx n="69" d="100"/>
          <a:sy n="69" d="100"/>
        </p:scale>
        <p:origin x="-125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white">
          <a:xfrm>
            <a:off x="3048000" y="457200"/>
            <a:ext cx="5867400" cy="17526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990600" y="4953000"/>
            <a:ext cx="73152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800" b="1"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4178300" y="5957888"/>
            <a:ext cx="13081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2800" b="1">
                <a:solidFill>
                  <a:schemeClr val="tx2"/>
                </a:solidFill>
                <a:latin typeface="Verdana" pitchFamily="34" charset="0"/>
              </a:rPr>
              <a:t>LOGO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F3690D-92B5-44D1-B03C-46888BD2E4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F00490-CC76-446B-AFC0-3502B5E696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792DBD-A21A-4524-88BB-554B1A4989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190EDD-866D-4709-81CE-192CC38F418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7D1C61-A7F4-4CF9-8836-294A8ADCBB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F3BEE-EBEC-4FD3-BFC8-EFCC9499DD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C78AD2-8AFC-4651-823F-AB69621315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32E61E-BAB6-4BEB-959B-2C731764E3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8F53C4-108B-465B-8074-006C499297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6172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6172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F651CA-9376-4391-B831-B72D218582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076325"/>
            <a:ext cx="8229600" cy="5248275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867400" y="6443663"/>
            <a:ext cx="2895600" cy="29051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429000" y="6446838"/>
            <a:ext cx="2133600" cy="258762"/>
          </a:xfrm>
        </p:spPr>
        <p:txBody>
          <a:bodyPr/>
          <a:lstStyle>
            <a:lvl1pPr>
              <a:defRPr/>
            </a:lvl1pPr>
          </a:lstStyle>
          <a:p>
            <a:fld id="{6F85944D-54F6-41CC-A6A6-B7493C8A85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42" name="Object 18"/>
          <p:cNvGraphicFramePr>
            <a:graphicFrameLocks noChangeAspect="1"/>
          </p:cNvGraphicFramePr>
          <p:nvPr/>
        </p:nvGraphicFramePr>
        <p:xfrm>
          <a:off x="0" y="-26988"/>
          <a:ext cx="9144000" cy="935038"/>
        </p:xfrm>
        <a:graphic>
          <a:graphicData uri="http://schemas.openxmlformats.org/presentationml/2006/ole">
            <p:oleObj spid="_x0000_s1042" name="Image" r:id="rId15" imgW="6450794" imgH="952045" progId="Photoshop.Image.6">
              <p:embed/>
            </p:oleObj>
          </a:graphicData>
        </a:graphic>
      </p:graphicFrame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76325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867400" y="6443663"/>
            <a:ext cx="28956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429000" y="6446838"/>
            <a:ext cx="2133600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1">
                <a:solidFill>
                  <a:schemeClr val="tx2"/>
                </a:solidFill>
                <a:latin typeface="+mn-lt"/>
              </a:defRPr>
            </a:lvl1pPr>
          </a:lstStyle>
          <a:p>
            <a:fld id="{0C3F0DAA-363A-4E86-8004-813B7CB8991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1524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 bwMode="black"/>
        <p:txBody>
          <a:bodyPr/>
          <a:lstStyle/>
          <a:p>
            <a:r>
              <a:rPr lang="ru-RU" sz="4400" dirty="0"/>
              <a:t>Биополимеры. Липиды. Углеводы.</a:t>
            </a:r>
            <a:endParaRPr lang="en-US" sz="44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4283968" y="3789040"/>
            <a:ext cx="4860032" cy="1296144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bg1"/>
                </a:solidFill>
              </a:rPr>
              <a:t>10 класс</a:t>
            </a:r>
          </a:p>
          <a:p>
            <a:pPr algn="r"/>
            <a:r>
              <a:rPr lang="ru-RU" dirty="0" smtClean="0">
                <a:solidFill>
                  <a:schemeClr val="bg1"/>
                </a:solidFill>
              </a:rPr>
              <a:t>  Автор Ушакова Н.А.</a:t>
            </a:r>
          </a:p>
          <a:p>
            <a:pPr algn="r"/>
            <a:endParaRPr lang="en-US" dirty="0"/>
          </a:p>
        </p:txBody>
      </p:sp>
      <p:pic>
        <p:nvPicPr>
          <p:cNvPr id="2053" name="Picture 5" descr="https://kaiserscience.files.wordpress.com/2014/10/glucose-molecule-ball-and-stic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185592"/>
            <a:ext cx="3978442" cy="3672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1230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0000"/>
                </a:solidFill>
              </a:rPr>
              <a:t>Вставьте пропущенные слова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7"/>
          </a:xfrm>
        </p:spPr>
        <p:txBody>
          <a:bodyPr/>
          <a:lstStyle/>
          <a:p>
            <a:pPr>
              <a:buNone/>
            </a:pPr>
            <a:r>
              <a:rPr lang="ru-RU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Главными 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источниками углеводов из пищи являются: хлеб, ________, макароны, крупы, _______. Чистым углеводом является _____. Мёд, в зависимости от своего происхождения, содержит 70—80 % сахара. К углеводной группе, кроме того, примыкают и плохо перевариваемые человеческим организмом клетчатка и пектины.  К моносахаридам относятся ______ и _______, придающие сладость фруктам и ягодам. Пищевой сахар сахароза состоит из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ковалентно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присоединенных друг к другу глюкозы и фруктозы. Подобные сахарозе соединения называются _______. Поли-,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ди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- и моносахариды называют общим термином – _______.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   Выделяют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липиды_______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и ________. Молекулы 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простых липидов 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состоят из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остатков________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и _______. К этой группе относятся _______.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   Комплексы 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липидов с молекулами других веществ, например белков и углеводов, относят к группе _________ липидов.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Подумайте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Избыточное количество углеводов </a:t>
            </a:r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организме приводит </a:t>
            </a:r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</a:t>
            </a:r>
          </a:p>
          <a:p>
            <a:pPr>
              <a:buNone/>
            </a:pPr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отравлению организма</a:t>
            </a:r>
            <a:endParaRPr lang="ru-RU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2) их </a:t>
            </a:r>
            <a:r>
              <a:rPr lang="ru-RU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превращению </a:t>
            </a:r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белки</a:t>
            </a:r>
          </a:p>
          <a:p>
            <a:pPr>
              <a:buNone/>
            </a:pPr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3) их </a:t>
            </a:r>
            <a:r>
              <a:rPr lang="ru-RU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превращению </a:t>
            </a:r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жиры</a:t>
            </a:r>
          </a:p>
          <a:p>
            <a:pPr>
              <a:buNone/>
            </a:pPr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расщеплению </a:t>
            </a:r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более </a:t>
            </a:r>
            <a:r>
              <a:rPr lang="ru-RU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простые вещества</a:t>
            </a:r>
          </a:p>
          <a:p>
            <a:pPr>
              <a:buNone/>
            </a:pPr>
            <a:endParaRPr lang="ru-RU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hangingPunct="0">
              <a:spcBef>
                <a:spcPct val="0"/>
              </a:spcBef>
              <a:buClrTx/>
              <a:buNone/>
            </a:pPr>
            <a:r>
              <a:rPr lang="ru-RU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Дополните</a:t>
            </a:r>
          </a:p>
          <a:p>
            <a:pPr marL="0" lvl="0" indent="0" eaLnBrk="0" hangingPunct="0">
              <a:spcBef>
                <a:spcPct val="0"/>
              </a:spcBef>
              <a:buClrTx/>
              <a:buNone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Основными продуктами гидролиза жиров являются глицерин и ...............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11560" y="2564904"/>
          <a:ext cx="7848872" cy="2249866"/>
        </p:xfrm>
        <a:graphic>
          <a:graphicData uri="http://schemas.openxmlformats.org/drawingml/2006/table">
            <a:tbl>
              <a:tblPr/>
              <a:tblGrid>
                <a:gridCol w="4010815"/>
                <a:gridCol w="3838057"/>
              </a:tblGrid>
              <a:tr h="4529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очень большое (более 40,0 %)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орехи грецкие</a:t>
                      </a:r>
                      <a:endParaRPr lang="ru-RU" sz="2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9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большое (20,0-40,0 %)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сыр голландский</a:t>
                      </a:r>
                      <a:endParaRPr lang="ru-RU" sz="2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9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умеренное (10,0-19,0 %)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яйцо</a:t>
                      </a:r>
                      <a:endParaRPr lang="ru-RU" sz="2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9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малое (3,0-9,0 %)</a:t>
                      </a:r>
                      <a:endParaRPr lang="ru-RU" sz="2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кефир жирный</a:t>
                      </a:r>
                      <a:endParaRPr lang="ru-RU" sz="2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фрукты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8785" name="Rectangle 1"/>
          <p:cNvSpPr>
            <a:spLocks noChangeArrowheads="1"/>
          </p:cNvSpPr>
          <p:nvPr/>
        </p:nvSpPr>
        <p:spPr bwMode="auto">
          <a:xfrm>
            <a:off x="467544" y="1569646"/>
            <a:ext cx="892899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Установите соответствие содержания жиров в пищевых продуктах: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endParaRPr lang="ru-RU"/>
          </a:p>
        </p:txBody>
      </p:sp>
      <p:sp>
        <p:nvSpPr>
          <p:cNvPr id="70702" name="AutoShape 46"/>
          <p:cNvSpPr>
            <a:spLocks noChangeArrowheads="1"/>
          </p:cNvSpPr>
          <p:nvPr/>
        </p:nvSpPr>
        <p:spPr bwMode="ltGray">
          <a:xfrm rot="5400000">
            <a:off x="-2422526" y="1474788"/>
            <a:ext cx="4824413" cy="4770438"/>
          </a:xfrm>
          <a:custGeom>
            <a:avLst/>
            <a:gdLst>
              <a:gd name="G0" fmla="+- 10478 0 0"/>
              <a:gd name="G1" fmla="+- -11739500 0 0"/>
              <a:gd name="G2" fmla="+- 0 0 -11739500"/>
              <a:gd name="T0" fmla="*/ 0 256 1"/>
              <a:gd name="T1" fmla="*/ 180 256 1"/>
              <a:gd name="G3" fmla="+- -11739500 T0 T1"/>
              <a:gd name="T2" fmla="*/ 0 256 1"/>
              <a:gd name="T3" fmla="*/ 90 256 1"/>
              <a:gd name="G4" fmla="+- -11739500 T2 T3"/>
              <a:gd name="G5" fmla="*/ G4 2 1"/>
              <a:gd name="T4" fmla="*/ 90 256 1"/>
              <a:gd name="T5" fmla="*/ 0 256 1"/>
              <a:gd name="G6" fmla="+- -11739500 T4 T5"/>
              <a:gd name="G7" fmla="*/ G6 2 1"/>
              <a:gd name="G8" fmla="abs -1173950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478"/>
              <a:gd name="G18" fmla="*/ 10478 1 2"/>
              <a:gd name="G19" fmla="+- G18 5400 0"/>
              <a:gd name="G20" fmla="cos G19 -11739500"/>
              <a:gd name="G21" fmla="sin G19 -11739500"/>
              <a:gd name="G22" fmla="+- G20 10800 0"/>
              <a:gd name="G23" fmla="+- G21 10800 0"/>
              <a:gd name="G24" fmla="+- 10800 0 G20"/>
              <a:gd name="G25" fmla="+- 10478 10800 0"/>
              <a:gd name="G26" fmla="?: G9 G17 G25"/>
              <a:gd name="G27" fmla="?: G9 0 21600"/>
              <a:gd name="G28" fmla="cos 10800 -11739500"/>
              <a:gd name="G29" fmla="sin 10800 -11739500"/>
              <a:gd name="G30" fmla="sin 10478 -11739500"/>
              <a:gd name="G31" fmla="+- G28 10800 0"/>
              <a:gd name="G32" fmla="+- G29 10800 0"/>
              <a:gd name="G33" fmla="+- G30 10800 0"/>
              <a:gd name="G34" fmla="?: G4 0 G31"/>
              <a:gd name="G35" fmla="?: -11739500 G34 0"/>
              <a:gd name="G36" fmla="?: G6 G35 G31"/>
              <a:gd name="G37" fmla="+- 21600 0 G36"/>
              <a:gd name="G38" fmla="?: G4 0 G33"/>
              <a:gd name="G39" fmla="?: -1173950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62 w 21600"/>
              <a:gd name="T15" fmla="*/ 10638 h 21600"/>
              <a:gd name="T16" fmla="*/ 10800 w 21600"/>
              <a:gd name="T17" fmla="*/ 322 h 21600"/>
              <a:gd name="T18" fmla="*/ 21438 w 21600"/>
              <a:gd name="T19" fmla="*/ 10638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45490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tint val="45490"/>
                  <a:invGamma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0703" name="AutoShape 47"/>
          <p:cNvSpPr>
            <a:spLocks noChangeArrowheads="1"/>
          </p:cNvSpPr>
          <p:nvPr/>
        </p:nvSpPr>
        <p:spPr bwMode="ltGray">
          <a:xfrm rot="5400000" flipH="1">
            <a:off x="-2016918" y="1910556"/>
            <a:ext cx="4032250" cy="3929063"/>
          </a:xfrm>
          <a:custGeom>
            <a:avLst/>
            <a:gdLst>
              <a:gd name="G0" fmla="+- 56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6"/>
              <a:gd name="G18" fmla="*/ 56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6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6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372 w 21600"/>
              <a:gd name="T15" fmla="*/ 10800 h 21600"/>
              <a:gd name="T16" fmla="*/ 10800 w 21600"/>
              <a:gd name="T17" fmla="*/ 10744 h 21600"/>
              <a:gd name="T18" fmla="*/ 16228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0" y="10743"/>
                  <a:pt x="10855" y="10769"/>
                  <a:pt x="10856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gradFill rotWithShape="1">
            <a:gsLst>
              <a:gs pos="0">
                <a:srgbClr val="1B9AD9">
                  <a:alpha val="36000"/>
                </a:srgbClr>
              </a:gs>
              <a:gs pos="100000">
                <a:srgbClr val="1B9AD9">
                  <a:gamma/>
                  <a:tint val="33725"/>
                  <a:invGamma/>
                </a:srgbClr>
              </a:gs>
            </a:gsLst>
            <a:lin ang="540000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0704" name="AutoShape 48"/>
          <p:cNvSpPr>
            <a:spLocks noChangeArrowheads="1"/>
          </p:cNvSpPr>
          <p:nvPr/>
        </p:nvSpPr>
        <p:spPr bwMode="gray">
          <a:xfrm>
            <a:off x="1822450" y="5099050"/>
            <a:ext cx="441960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/>
            <a:r>
              <a:rPr lang="ru-RU" b="1" dirty="0" smtClean="0">
                <a:solidFill>
                  <a:schemeClr val="tx1">
                    <a:lumMod val="50000"/>
                  </a:schemeClr>
                </a:solidFill>
              </a:rPr>
              <a:t>На следующем уроке мне хотелось бы….</a:t>
            </a:r>
            <a:endParaRPr lang="en-US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70705" name="AutoShape 49"/>
          <p:cNvSpPr>
            <a:spLocks noChangeArrowheads="1"/>
          </p:cNvSpPr>
          <p:nvPr/>
        </p:nvSpPr>
        <p:spPr bwMode="gray">
          <a:xfrm>
            <a:off x="2317750" y="4271963"/>
            <a:ext cx="441960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/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70706" name="AutoShape 50"/>
          <p:cNvSpPr>
            <a:spLocks noChangeArrowheads="1"/>
          </p:cNvSpPr>
          <p:nvPr/>
        </p:nvSpPr>
        <p:spPr bwMode="gray">
          <a:xfrm>
            <a:off x="2438400" y="3459163"/>
            <a:ext cx="441960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/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70707" name="AutoShape 51"/>
          <p:cNvSpPr>
            <a:spLocks noChangeArrowheads="1"/>
          </p:cNvSpPr>
          <p:nvPr/>
        </p:nvSpPr>
        <p:spPr bwMode="gray">
          <a:xfrm>
            <a:off x="2286000" y="2590800"/>
            <a:ext cx="441960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/>
            <a:r>
              <a:rPr lang="ru-RU" b="1" dirty="0">
                <a:solidFill>
                  <a:schemeClr val="tx1">
                    <a:lumMod val="50000"/>
                  </a:schemeClr>
                </a:solidFill>
              </a:rPr>
              <a:t>Самым полезным интересным для меня было ...</a:t>
            </a:r>
            <a:endParaRPr lang="en-US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70708" name="AutoShape 52"/>
          <p:cNvSpPr>
            <a:spLocks noChangeArrowheads="1"/>
          </p:cNvSpPr>
          <p:nvPr/>
        </p:nvSpPr>
        <p:spPr bwMode="gray">
          <a:xfrm>
            <a:off x="1765300" y="1820863"/>
            <a:ext cx="441960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0" hangingPunct="0"/>
            <a:endParaRPr lang="en-US" b="1" dirty="0">
              <a:solidFill>
                <a:schemeClr val="tx2"/>
              </a:solidFill>
            </a:endParaRPr>
          </a:p>
        </p:txBody>
      </p:sp>
      <p:grpSp>
        <p:nvGrpSpPr>
          <p:cNvPr id="70709" name="Group 53"/>
          <p:cNvGrpSpPr>
            <a:grpSpLocks/>
          </p:cNvGrpSpPr>
          <p:nvPr/>
        </p:nvGrpSpPr>
        <p:grpSpPr bwMode="auto">
          <a:xfrm>
            <a:off x="1447800" y="1909763"/>
            <a:ext cx="381000" cy="381000"/>
            <a:chOff x="2078" y="1680"/>
            <a:chExt cx="1615" cy="1615"/>
          </a:xfrm>
        </p:grpSpPr>
        <p:sp>
          <p:nvSpPr>
            <p:cNvPr id="70710" name="Oval 54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11" name="Oval 55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12" name="Oval 5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0713" name="Oval 57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0714" name="Oval 5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70715" name="Oval 59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70716" name="Group 60"/>
          <p:cNvGrpSpPr>
            <a:grpSpLocks/>
          </p:cNvGrpSpPr>
          <p:nvPr/>
        </p:nvGrpSpPr>
        <p:grpSpPr bwMode="auto">
          <a:xfrm>
            <a:off x="1981200" y="2697163"/>
            <a:ext cx="381000" cy="381000"/>
            <a:chOff x="2078" y="1680"/>
            <a:chExt cx="1615" cy="1615"/>
          </a:xfrm>
        </p:grpSpPr>
        <p:sp>
          <p:nvSpPr>
            <p:cNvPr id="70717" name="Oval 61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18" name="Oval 62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19" name="Oval 63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0720" name="Oval 6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48BE67">
                    <a:gamma/>
                    <a:shade val="0"/>
                    <a:invGamma/>
                  </a:srgbClr>
                </a:gs>
                <a:gs pos="100000">
                  <a:srgbClr val="48BE67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0721" name="Oval 65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70722" name="Oval 6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48BE67"/>
                </a:gs>
                <a:gs pos="100000">
                  <a:srgbClr val="48BE67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70723" name="Group 67"/>
          <p:cNvGrpSpPr>
            <a:grpSpLocks/>
          </p:cNvGrpSpPr>
          <p:nvPr/>
        </p:nvGrpSpPr>
        <p:grpSpPr bwMode="auto">
          <a:xfrm>
            <a:off x="2133600" y="3535363"/>
            <a:ext cx="381000" cy="381000"/>
            <a:chOff x="2078" y="1680"/>
            <a:chExt cx="1615" cy="1615"/>
          </a:xfrm>
        </p:grpSpPr>
        <p:sp>
          <p:nvSpPr>
            <p:cNvPr id="70724" name="Oval 68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25" name="Oval 69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26" name="Oval 70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0727" name="Oval 71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0728" name="Oval 72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70729" name="Oval 73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70730" name="Group 74"/>
          <p:cNvGrpSpPr>
            <a:grpSpLocks/>
          </p:cNvGrpSpPr>
          <p:nvPr/>
        </p:nvGrpSpPr>
        <p:grpSpPr bwMode="auto">
          <a:xfrm>
            <a:off x="1981200" y="4373563"/>
            <a:ext cx="381000" cy="381000"/>
            <a:chOff x="2078" y="1680"/>
            <a:chExt cx="1615" cy="1615"/>
          </a:xfrm>
        </p:grpSpPr>
        <p:sp>
          <p:nvSpPr>
            <p:cNvPr id="70731" name="Oval 75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32" name="Oval 76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33" name="Oval 77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0734" name="Oval 78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0735" name="Oval 79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70736" name="Oval 80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70737" name="Group 81"/>
          <p:cNvGrpSpPr>
            <a:grpSpLocks/>
          </p:cNvGrpSpPr>
          <p:nvPr/>
        </p:nvGrpSpPr>
        <p:grpSpPr bwMode="auto">
          <a:xfrm>
            <a:off x="1524000" y="5148263"/>
            <a:ext cx="355600" cy="381000"/>
            <a:chOff x="2078" y="1680"/>
            <a:chExt cx="1615" cy="1615"/>
          </a:xfrm>
        </p:grpSpPr>
        <p:sp>
          <p:nvSpPr>
            <p:cNvPr id="70738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39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40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0741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0742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70743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48" name="Заголовок 47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    Закончите </a:t>
            </a:r>
            <a:r>
              <a:rPr lang="ru-RU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предложения:</a:t>
            </a:r>
            <a:br>
              <a:rPr lang="ru-RU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ru-RU" dirty="0"/>
          </a:p>
        </p:txBody>
      </p:sp>
      <p:sp>
        <p:nvSpPr>
          <p:cNvPr id="49" name="Прямоугольник 48"/>
          <p:cNvSpPr/>
          <p:nvPr/>
        </p:nvSpPr>
        <p:spPr>
          <a:xfrm>
            <a:off x="2411760" y="1916832"/>
            <a:ext cx="34112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b="1" dirty="0">
                <a:solidFill>
                  <a:schemeClr val="tx1">
                    <a:lumMod val="50000"/>
                  </a:schemeClr>
                </a:solidFill>
              </a:rPr>
              <a:t>Сегодня на уроке я ...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2450106" y="3573016"/>
            <a:ext cx="33878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tx1">
                    <a:lumMod val="50000"/>
                  </a:schemeClr>
                </a:solidFill>
              </a:rPr>
              <a:t>Я не умел. А теперь умею…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2288971" y="4365104"/>
            <a:ext cx="3509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tx1">
                    <a:lumMod val="50000"/>
                  </a:schemeClr>
                </a:solidFill>
              </a:rPr>
              <a:t>В течении урока я работал 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AutoShape 3"/>
          <p:cNvSpPr>
            <a:spLocks noChangeArrowheads="1"/>
          </p:cNvSpPr>
          <p:nvPr/>
        </p:nvSpPr>
        <p:spPr bwMode="auto">
          <a:xfrm>
            <a:off x="5562600" y="3352800"/>
            <a:ext cx="2286000" cy="266700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ru-RU">
              <a:latin typeface="Verdana" pitchFamily="34" charset="0"/>
            </a:endParaRPr>
          </a:p>
        </p:txBody>
      </p:sp>
      <p:sp>
        <p:nvSpPr>
          <p:cNvPr id="72709" name="AutoShape 5"/>
          <p:cNvSpPr>
            <a:spLocks noChangeArrowheads="1"/>
          </p:cNvSpPr>
          <p:nvPr/>
        </p:nvSpPr>
        <p:spPr bwMode="auto">
          <a:xfrm>
            <a:off x="1143000" y="3352800"/>
            <a:ext cx="2286000" cy="266700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ru-RU">
              <a:latin typeface="Verdana" pitchFamily="34" charset="0"/>
            </a:endParaRPr>
          </a:p>
        </p:txBody>
      </p:sp>
      <p:sp>
        <p:nvSpPr>
          <p:cNvPr id="72711" name="Freeform 7"/>
          <p:cNvSpPr>
            <a:spLocks/>
          </p:cNvSpPr>
          <p:nvPr/>
        </p:nvSpPr>
        <p:spPr bwMode="gray">
          <a:xfrm>
            <a:off x="3222625" y="3255963"/>
            <a:ext cx="903288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712" name="AutoShape 8"/>
          <p:cNvSpPr>
            <a:spLocks noChangeAspect="1" noChangeArrowheads="1" noTextEdit="1"/>
          </p:cNvSpPr>
          <p:nvPr/>
        </p:nvSpPr>
        <p:spPr bwMode="gray">
          <a:xfrm flipH="1">
            <a:off x="4868863" y="3252788"/>
            <a:ext cx="9096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713" name="Freeform 9"/>
          <p:cNvSpPr>
            <a:spLocks/>
          </p:cNvSpPr>
          <p:nvPr/>
        </p:nvSpPr>
        <p:spPr bwMode="gray">
          <a:xfrm flipH="1">
            <a:off x="4875213" y="3255963"/>
            <a:ext cx="903287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72714" name="Group 10"/>
          <p:cNvGrpSpPr>
            <a:grpSpLocks/>
          </p:cNvGrpSpPr>
          <p:nvPr/>
        </p:nvGrpSpPr>
        <p:grpSpPr bwMode="auto">
          <a:xfrm>
            <a:off x="3048000" y="1628775"/>
            <a:ext cx="2998788" cy="1601788"/>
            <a:chOff x="1997" y="1314"/>
            <a:chExt cx="1889" cy="1009"/>
          </a:xfrm>
        </p:grpSpPr>
        <p:grpSp>
          <p:nvGrpSpPr>
            <p:cNvPr id="72715" name="Group 11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72716" name="Oval 12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2717" name="Oval 13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44314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2718" name="Oval 14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72719" name="Oval 15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72720" name="Oval 16"/>
            <p:cNvSpPr>
              <a:spLocks noChangeArrowheads="1"/>
            </p:cNvSpPr>
            <p:nvPr/>
          </p:nvSpPr>
          <p:spPr bwMode="gray">
            <a:xfrm>
              <a:off x="2125" y="1327"/>
              <a:ext cx="1570" cy="77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72721" name="Oval 17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</p:grpSp>
      <p:sp>
        <p:nvSpPr>
          <p:cNvPr id="72722" name="Text Box 18"/>
          <p:cNvSpPr txBox="1">
            <a:spLocks noChangeArrowheads="1"/>
          </p:cNvSpPr>
          <p:nvPr/>
        </p:nvSpPr>
        <p:spPr bwMode="auto">
          <a:xfrm>
            <a:off x="3572075" y="1828800"/>
            <a:ext cx="1856983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ru-RU" b="1" dirty="0" smtClean="0">
                <a:solidFill>
                  <a:srgbClr val="000000"/>
                </a:solidFill>
              </a:rPr>
              <a:t>Домашнее задание: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72723" name="Text Box 19"/>
          <p:cNvSpPr txBox="1">
            <a:spLocks noChangeArrowheads="1"/>
          </p:cNvSpPr>
          <p:nvPr/>
        </p:nvSpPr>
        <p:spPr bwMode="auto">
          <a:xfrm>
            <a:off x="5734050" y="3284984"/>
            <a:ext cx="203835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0" hangingPunct="0"/>
            <a:r>
              <a:rPr lang="ru-RU" b="1" dirty="0" smtClean="0">
                <a:solidFill>
                  <a:srgbClr val="000000"/>
                </a:solidFill>
              </a:rPr>
              <a:t>Подсчитайте сбалансированность своего пищевого рациона на день, относительно потребления липидов и углеводов.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187624" y="3645024"/>
            <a:ext cx="18722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b="1" dirty="0">
                <a:solidFill>
                  <a:schemeClr val="tx1">
                    <a:lumMod val="50000"/>
                  </a:schemeClr>
                </a:solidFill>
              </a:rPr>
              <a:t>§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</a:rPr>
              <a:t>3.2.2-3.2.3,  </a:t>
            </a:r>
            <a:r>
              <a:rPr lang="ru-RU" b="1" dirty="0">
                <a:solidFill>
                  <a:schemeClr val="tx1">
                    <a:lumMod val="50000"/>
                  </a:schemeClr>
                </a:solidFill>
              </a:rPr>
              <a:t>вопросы 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</a:rPr>
              <a:t>стр.101,105.</a:t>
            </a:r>
            <a:endParaRPr lang="ru-RU" b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2" name="WordArt 4"/>
          <p:cNvSpPr>
            <a:spLocks noChangeArrowheads="1" noChangeShapeType="1" noTextEdit="1"/>
          </p:cNvSpPr>
          <p:nvPr/>
        </p:nvSpPr>
        <p:spPr bwMode="gray">
          <a:xfrm>
            <a:off x="1692275" y="2997200"/>
            <a:ext cx="5759450" cy="8636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1"/>
                    </a:gs>
                    <a:gs pos="100000">
                      <a:schemeClr val="hlink"/>
                    </a:gs>
                  </a:gsLst>
                  <a:lin ang="0" scaled="1"/>
                </a:gradFill>
                <a:effectLst>
                  <a:outerShdw dist="63500" dir="2212194" algn="ctr" rotWithShape="0">
                    <a:schemeClr val="tx2">
                      <a:alpha val="50000"/>
                    </a:schemeClr>
                  </a:outerShdw>
                </a:effectLst>
                <a:latin typeface="Arial"/>
                <a:cs typeface="Arial"/>
              </a:rPr>
              <a:t>Спасибо за урок</a:t>
            </a:r>
            <a:r>
              <a:rPr lang="de-DE" sz="3600" b="1" kern="10" dirty="0" smtClean="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1"/>
                    </a:gs>
                    <a:gs pos="100000">
                      <a:schemeClr val="hlink"/>
                    </a:gs>
                  </a:gsLst>
                  <a:lin ang="0" scaled="1"/>
                </a:gradFill>
                <a:effectLst>
                  <a:outerShdw dist="63500" dir="2212194" algn="ctr" rotWithShape="0">
                    <a:schemeClr val="tx2">
                      <a:alpha val="50000"/>
                    </a:schemeClr>
                  </a:outerShdw>
                </a:effectLst>
                <a:latin typeface="Arial"/>
                <a:cs typeface="Arial"/>
              </a:rPr>
              <a:t> </a:t>
            </a:r>
            <a:r>
              <a:rPr lang="de-DE" sz="3600" b="1" kern="10" dirty="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1"/>
                    </a:gs>
                    <a:gs pos="100000">
                      <a:schemeClr val="hlink"/>
                    </a:gs>
                  </a:gsLst>
                  <a:lin ang="0" scaled="1"/>
                </a:gradFill>
                <a:effectLst>
                  <a:outerShdw dist="63500" dir="2212194" algn="ctr" rotWithShape="0">
                    <a:schemeClr val="tx2">
                      <a:alpha val="50000"/>
                    </a:schemeClr>
                  </a:outerShdw>
                </a:effectLst>
                <a:latin typeface="Arial"/>
                <a:cs typeface="Arial"/>
              </a:rPr>
              <a:t>!</a:t>
            </a:r>
            <a:endParaRPr lang="ru-RU" sz="3600" b="1" kern="10" dirty="0">
              <a:ln w="19050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tx1"/>
                  </a:gs>
                  <a:gs pos="100000">
                    <a:schemeClr val="hlink"/>
                  </a:gs>
                </a:gsLst>
                <a:lin ang="0" scaled="1"/>
              </a:gradFill>
              <a:effectLst>
                <a:outerShdw dist="63500" dir="2212194" algn="ctr" rotWithShape="0">
                  <a:schemeClr val="tx2">
                    <a:alpha val="50000"/>
                  </a:scheme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89094" name="Picture 6" descr="http://myfatless.ru/wp-content/uploads/2015/05/%D0%BC%D0%BE%D0%BB%D0%B5%D0%BA%D1%83%D0%BB%D0%B0-%D0%B6%D0%B8%D1%80%D0%B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4509120"/>
            <a:ext cx="2639754" cy="214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2" grpId="0" autoUpdateAnimBg="0"/>
    </p:bldLst>
  </p:timing>
</p:sld>
</file>

<file path=ppt/theme/theme1.xml><?xml version="1.0" encoding="utf-8"?>
<a:theme xmlns:a="http://schemas.openxmlformats.org/drawingml/2006/main" name="синие разводы">
  <a:themeElements>
    <a:clrScheme name="sample 1">
      <a:dk1>
        <a:srgbClr val="1D528D"/>
      </a:dk1>
      <a:lt1>
        <a:srgbClr val="FFFFFF"/>
      </a:lt1>
      <a:dk2>
        <a:srgbClr val="000000"/>
      </a:dk2>
      <a:lt2>
        <a:srgbClr val="C0C0C0"/>
      </a:lt2>
      <a:accent1>
        <a:srgbClr val="1B9AD9"/>
      </a:accent1>
      <a:accent2>
        <a:srgbClr val="1DB3AC"/>
      </a:accent2>
      <a:accent3>
        <a:srgbClr val="FFFFFF"/>
      </a:accent3>
      <a:accent4>
        <a:srgbClr val="174578"/>
      </a:accent4>
      <a:accent5>
        <a:srgbClr val="ABCAE9"/>
      </a:accent5>
      <a:accent6>
        <a:srgbClr val="19A29B"/>
      </a:accent6>
      <a:hlink>
        <a:srgbClr val="9999FF"/>
      </a:hlink>
      <a:folHlink>
        <a:srgbClr val="969696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ample 1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1B9AD9"/>
        </a:accent1>
        <a:accent2>
          <a:srgbClr val="1DB3AC"/>
        </a:accent2>
        <a:accent3>
          <a:srgbClr val="FFFFFF"/>
        </a:accent3>
        <a:accent4>
          <a:srgbClr val="174578"/>
        </a:accent4>
        <a:accent5>
          <a:srgbClr val="ABCAE9"/>
        </a:accent5>
        <a:accent6>
          <a:srgbClr val="19A29B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003366"/>
        </a:dk1>
        <a:lt1>
          <a:srgbClr val="FFFFFF"/>
        </a:lt1>
        <a:dk2>
          <a:srgbClr val="000000"/>
        </a:dk2>
        <a:lt2>
          <a:srgbClr val="C0C0C0"/>
        </a:lt2>
        <a:accent1>
          <a:srgbClr val="3556A7"/>
        </a:accent1>
        <a:accent2>
          <a:srgbClr val="C78DD7"/>
        </a:accent2>
        <a:accent3>
          <a:srgbClr val="FFFFFF"/>
        </a:accent3>
        <a:accent4>
          <a:srgbClr val="002A56"/>
        </a:accent4>
        <a:accent5>
          <a:srgbClr val="AEB4D0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399D72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ECCBC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синие разводы</Template>
  <TotalTime>31</TotalTime>
  <Words>290</Words>
  <Application>Microsoft Office PowerPoint</Application>
  <PresentationFormat>Экран (4:3)</PresentationFormat>
  <Paragraphs>36</Paragraphs>
  <Slides>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Verdana</vt:lpstr>
      <vt:lpstr>Wingdings</vt:lpstr>
      <vt:lpstr>синие разводы</vt:lpstr>
      <vt:lpstr>Adobe Photoshop Image</vt:lpstr>
      <vt:lpstr>Биополимеры. Липиды. Углеводы.</vt:lpstr>
      <vt:lpstr>Вставьте пропущенные слова</vt:lpstr>
      <vt:lpstr>Подумайте</vt:lpstr>
      <vt:lpstr>Слайд 4</vt:lpstr>
      <vt:lpstr>      Закончите предложения: </vt:lpstr>
      <vt:lpstr>Слайд 6</vt:lpstr>
      <vt:lpstr>Слайд 7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Биополимеры. Липиды. Углеводы.</dc:title>
  <dc:creator>asus</dc:creator>
  <cp:lastModifiedBy>asus</cp:lastModifiedBy>
  <cp:revision>4</cp:revision>
  <dcterms:created xsi:type="dcterms:W3CDTF">2017-01-29T14:58:05Z</dcterms:created>
  <dcterms:modified xsi:type="dcterms:W3CDTF">2017-01-29T15:29:57Z</dcterms:modified>
</cp:coreProperties>
</file>